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73" r:id="rId3"/>
    <p:sldId id="275" r:id="rId4"/>
    <p:sldId id="276" r:id="rId5"/>
    <p:sldId id="277" r:id="rId6"/>
    <p:sldId id="279" r:id="rId7"/>
    <p:sldId id="280" r:id="rId8"/>
    <p:sldId id="278" r:id="rId9"/>
    <p:sldId id="262" r:id="rId10"/>
    <p:sldId id="26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6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/>
    <p:restoredTop sz="94733"/>
  </p:normalViewPr>
  <p:slideViewPr>
    <p:cSldViewPr snapToGrid="0" showGuides="1">
      <p:cViewPr varScale="1">
        <p:scale>
          <a:sx n="156" d="100"/>
          <a:sy n="156" d="100"/>
        </p:scale>
        <p:origin x="768" y="176"/>
      </p:cViewPr>
      <p:guideLst>
        <p:guide pos="39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51B2D-8B53-F842-85C8-79563F24CCA1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37472-F350-E648-BF73-5FBCC1A16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C867481-040E-A5D6-C638-64D2A7FCE2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40088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 userDrawn="1"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 userDrawn="1"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2250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1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9DB0624-5941-089E-B608-DC10AD79ED7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88670" y="1827000"/>
            <a:ext cx="7566660" cy="14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C3EFED-6AB1-6CD2-BB88-649D0449AB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58" y="2263137"/>
            <a:ext cx="2527858" cy="6494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DEE2EF8-07F1-DBB2-3094-4B193767ABA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57202" y="2099984"/>
            <a:ext cx="4956769" cy="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 userDrawn="1"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647F5A-4530-787B-4193-68A7AA268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741099" y="193903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09F43E-D749-FDC2-0A35-5224479925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5741099" y="4521997"/>
            <a:ext cx="3246120" cy="6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2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4332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1258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63329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2472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327377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CF5EF28-261C-FD41-A360-1A380056DD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 userDrawn="1"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96513F-AA3D-0DA1-2E2A-C0E48444E16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347942" y="4788962"/>
            <a:ext cx="155448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8" r:id="rId5"/>
    <p:sldLayoutId id="2147483671" r:id="rId6"/>
    <p:sldLayoutId id="2147483678" r:id="rId7"/>
    <p:sldLayoutId id="2147483682" r:id="rId8"/>
    <p:sldLayoutId id="2147483679" r:id="rId9"/>
    <p:sldLayoutId id="2147483683" r:id="rId10"/>
    <p:sldLayoutId id="2147483680" r:id="rId11"/>
    <p:sldLayoutId id="2147483681" r:id="rId12"/>
    <p:sldLayoutId id="2147483673" r:id="rId13"/>
    <p:sldLayoutId id="2147483684" r:id="rId14"/>
    <p:sldLayoutId id="2147483674" r:id="rId1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C35EA4"/>
          </p15:clr>
        </p15:guide>
        <p15:guide id="2" orient="horz" pos="1620" userDrawn="1">
          <p15:clr>
            <a:srgbClr val="C35EA4"/>
          </p15:clr>
        </p15:guide>
        <p15:guide id="3" pos="144" userDrawn="1">
          <p15:clr>
            <a:srgbClr val="C35EA4"/>
          </p15:clr>
        </p15:guide>
        <p15:guide id="4" pos="288" userDrawn="1">
          <p15:clr>
            <a:srgbClr val="C35EA4"/>
          </p15:clr>
        </p15:guide>
        <p15:guide id="5" orient="horz" pos="576" userDrawn="1">
          <p15:clr>
            <a:srgbClr val="C35EA4"/>
          </p15:clr>
        </p15:guide>
        <p15:guide id="6" orient="horz" pos="2964" userDrawn="1">
          <p15:clr>
            <a:srgbClr val="C35EA4"/>
          </p15:clr>
        </p15:guide>
        <p15:guide id="7" pos="5568" userDrawn="1">
          <p15:clr>
            <a:srgbClr val="C35EA4"/>
          </p15:clr>
        </p15:guide>
        <p15:guide id="8" orient="horz" pos="902" userDrawn="1">
          <p15:clr>
            <a:srgbClr val="C35EA4"/>
          </p15:clr>
        </p15:guide>
        <p15:guide id="9" orient="horz" pos="780" userDrawn="1">
          <p15:clr>
            <a:srgbClr val="C35EA4"/>
          </p15:clr>
        </p15:guide>
        <p15:guide id="10" orient="horz" pos="150" userDrawn="1">
          <p15:clr>
            <a:srgbClr val="C35EA4"/>
          </p15:clr>
        </p15:guide>
        <p15:guide id="11" orient="horz" pos="3132" userDrawn="1">
          <p15:clr>
            <a:srgbClr val="C35EA4"/>
          </p15:clr>
        </p15:guide>
        <p15:guide id="12" orient="horz" pos="104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intel.com/docs/guides/get_started.html#cloud-credits-and-coupons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30A2F86-ECD1-A581-DFF3-C87E5E834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329" y="923382"/>
            <a:ext cx="6769464" cy="2057400"/>
          </a:xfrm>
        </p:spPr>
        <p:txBody>
          <a:bodyPr/>
          <a:lstStyle/>
          <a:p>
            <a:r>
              <a:rPr lang="en-US" b="1" dirty="0" err="1"/>
              <a:t>SciKit</a:t>
            </a:r>
            <a:r>
              <a:rPr lang="en-US" dirty="0"/>
              <a:t>-</a:t>
            </a:r>
            <a:r>
              <a:rPr lang="en-US" b="1" dirty="0"/>
              <a:t>Learn with </a:t>
            </a:r>
            <a:r>
              <a:rPr lang="en-US" b="1" dirty="0" err="1"/>
              <a:t>Dask</a:t>
            </a:r>
            <a:r>
              <a:rPr lang="en-US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5E6B250-A288-0132-5CC6-85AFB8956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Nwamaka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Okafor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415896-6F7A-888C-2DEC-6A3C70CB75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901" y="3533777"/>
            <a:ext cx="3932493" cy="685800"/>
          </a:xfrm>
        </p:spPr>
        <p:txBody>
          <a:bodyPr/>
          <a:lstStyle/>
          <a:p>
            <a:r>
              <a:rPr lang="en-US" dirty="0"/>
              <a:t>Postdoctoral Appointee,</a:t>
            </a:r>
          </a:p>
          <a:p>
            <a:r>
              <a:rPr lang="en-US" dirty="0"/>
              <a:t>Argonne Leadership Computing Facility (ALCF)</a:t>
            </a:r>
          </a:p>
        </p:txBody>
      </p:sp>
    </p:spTree>
    <p:extLst>
      <p:ext uri="{BB962C8B-B14F-4D97-AF65-F5344CB8AC3E}">
        <p14:creationId xmlns:p14="http://schemas.microsoft.com/office/powerpoint/2010/main" val="17790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0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029A1E-D357-6470-8AFA-CC4734491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7F4634-0182-7F08-D327-5F3037C5B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7E2886-7BA3-8252-8EFA-CA8A426C6B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Scikit-learn design philosophy</a:t>
            </a:r>
          </a:p>
          <a:p>
            <a:r>
              <a:rPr lang="en-US" dirty="0"/>
              <a:t>Current state of GPU Utilization in Scikit-learn</a:t>
            </a:r>
          </a:p>
          <a:p>
            <a:r>
              <a:rPr lang="en-US" dirty="0"/>
              <a:t>How to enable GPU Support in Scikit-learn</a:t>
            </a:r>
          </a:p>
          <a:p>
            <a:pPr marL="0" indent="0">
              <a:buNone/>
            </a:pPr>
            <a:r>
              <a:rPr lang="en-US" dirty="0"/>
              <a:t>	Intel® Extension for Scikit-learn</a:t>
            </a:r>
          </a:p>
          <a:p>
            <a:pPr marL="0" indent="0">
              <a:buNone/>
            </a:pPr>
            <a:r>
              <a:rPr lang="en-US" dirty="0"/>
              <a:t>	Nvidia RAPIDS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6F118-A01D-17FA-2EEB-476E4C7E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45B5B52-E61A-C7DF-2EFC-92BA21FD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3FEDEE-BB9F-2D64-D984-CBCA64253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Scikit-learn Design </a:t>
            </a:r>
            <a:r>
              <a:rPr lang="en-US" dirty="0"/>
              <a:t>P</a:t>
            </a:r>
            <a:r>
              <a:rPr lang="en-US" sz="2000" dirty="0"/>
              <a:t>hilosophy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D9D873-0E8D-3086-4284-2DB13F8FA1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0" y="1212850"/>
            <a:ext cx="8229600" cy="32734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Designed to provide simple and efficient tools for data mining and data analysis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Built on top of NumPy, SciPy, and Matplotlib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Emphasizes ease of use, performance, and interoperability with other libraries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6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4A7CF-DF24-BAAF-8884-20BA0EF9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D8D5296-6068-C78D-5A5B-ABA1FFF7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BA4FD5-6975-6518-FA85-4CD4E4D546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Current state of GPU Utilization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F417745-291F-09BD-C8B5-94415494A03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Scikit-learn does not natively support running on GPUs due to:</a:t>
            </a:r>
          </a:p>
          <a:p>
            <a:r>
              <a:rPr lang="en-US" dirty="0"/>
              <a:t>Software Dependencies</a:t>
            </a:r>
          </a:p>
          <a:p>
            <a:r>
              <a:rPr lang="en-US" dirty="0"/>
              <a:t>Algorithmic Constraints</a:t>
            </a:r>
          </a:p>
          <a:p>
            <a:r>
              <a:rPr lang="en-US" dirty="0"/>
              <a:t>Design Constraints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6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F6902-CA7D-8F66-212E-AEF34CEED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35207B4-0F1F-2C5C-EF63-FDBFD90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4138CA2-C5B6-5C4F-52B5-7B13B8AD0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467C44-C1F0-C636-4AA4-D989DB3203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Provides better performance without relying on a different library, so you 	don’t need to change your code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 Support for Intel’s </a:t>
            </a:r>
            <a:r>
              <a:rPr lang="en-US" dirty="0" err="1"/>
              <a:t>oneAPI</a:t>
            </a:r>
            <a:r>
              <a:rPr lang="en-US" dirty="0"/>
              <a:t> concepts, your code can easily run on different devices like CPU and GPU</a:t>
            </a:r>
          </a:p>
          <a:p>
            <a:pPr>
              <a:buFont typeface="Wingdings" pitchFamily="2" charset="2"/>
              <a:buChar char="ü"/>
            </a:pPr>
            <a:r>
              <a:rPr lang="en-US" b="0" i="0" dirty="0">
                <a:effectLst/>
                <a:latin typeface="Arial" panose="020B0604020202020204" pitchFamily="34" charset="0"/>
              </a:rPr>
              <a:t> Enable from command line: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python -m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my_application.py</a:t>
            </a:r>
            <a:endParaRPr lang="en-US" b="0" i="0" dirty="0">
              <a:effectLst/>
              <a:latin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</a:rPr>
              <a:t> I</a:t>
            </a:r>
            <a:r>
              <a:rPr lang="en-US" b="0" i="0" dirty="0">
                <a:effectLst/>
                <a:latin typeface="Arial" panose="020B0604020202020204" pitchFamily="34" charset="0"/>
              </a:rPr>
              <a:t>nside script: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from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sklearnex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import 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0" i="0" dirty="0" err="1">
                <a:effectLst/>
                <a:latin typeface="Courier New" panose="02070309020205020404" pitchFamily="49" charset="0"/>
              </a:rPr>
              <a:t>patch_sklearn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4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BB3D-DB80-74F6-21F8-2B099D2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30C474C-8D0C-A55C-159A-6AA1C4557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8A08AA-C033-B3E0-0408-F6C007EE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B3A11-03D9-E8D3-642B-639E2B1833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273365"/>
            <a:ext cx="8229600" cy="34319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Intel® Extension for Scikit-learn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Algorithms supported on GPU include: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Clustering 			</a:t>
            </a:r>
          </a:p>
          <a:p>
            <a:r>
              <a:rPr lang="en-US" sz="1600" dirty="0"/>
              <a:t>DBSCAN                             </a:t>
            </a:r>
          </a:p>
          <a:p>
            <a:r>
              <a:rPr lang="en-US" sz="1600" dirty="0"/>
              <a:t>K-Means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A14F-7BA7-8C52-8235-8B36DA5637B5}"/>
              </a:ext>
            </a:extLst>
          </p:cNvPr>
          <p:cNvSpPr txBox="1"/>
          <p:nvPr/>
        </p:nvSpPr>
        <p:spPr>
          <a:xfrm>
            <a:off x="3205844" y="2460775"/>
            <a:ext cx="3502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SVC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81050-6171-572C-87E4-AD120595E9F7}"/>
              </a:ext>
            </a:extLst>
          </p:cNvPr>
          <p:cNvSpPr txBox="1"/>
          <p:nvPr/>
        </p:nvSpPr>
        <p:spPr>
          <a:xfrm>
            <a:off x="6128660" y="2460775"/>
            <a:ext cx="2933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Random Forest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KNN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F028B-9076-EBB9-A0F9-E76B5713138D}"/>
              </a:ext>
            </a:extLst>
          </p:cNvPr>
          <p:cNvSpPr txBox="1"/>
          <p:nvPr/>
        </p:nvSpPr>
        <p:spPr>
          <a:xfrm>
            <a:off x="391884" y="3812798"/>
            <a:ext cx="35024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26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34FA-F5A6-C697-6C0F-60E84AF84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9614676-01C6-AFC5-4538-B6C31BD8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78A854-2EB8-87D2-3862-AA84C2FE7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35215"/>
            <a:ext cx="8382000" cy="438150"/>
          </a:xfrm>
        </p:spPr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1529AD-F50B-A775-DFDE-A210539A9D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4801" y="1273365"/>
            <a:ext cx="8741228" cy="34319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Intel Developer Cloud Access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https://console.cloud.intel.com/docs/guides/get_started.html - cloud-credits-and-coupons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Coupon code: TLSL-ND74-KZ2S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Training materials: https://</a:t>
            </a:r>
            <a:r>
              <a:rPr lang="en-US" sz="1600" dirty="0" err="1"/>
              <a:t>github.com</a:t>
            </a:r>
            <a:r>
              <a:rPr lang="en-US" sz="1600" dirty="0"/>
              <a:t>/Argonne-</a:t>
            </a:r>
            <a:r>
              <a:rPr lang="en-US" sz="1600" dirty="0" err="1"/>
              <a:t>lcf</a:t>
            </a:r>
            <a:r>
              <a:rPr lang="en-US" sz="1600" dirty="0"/>
              <a:t>/</a:t>
            </a:r>
            <a:r>
              <a:rPr lang="en-US" sz="1600" dirty="0" err="1"/>
              <a:t>ALCF_Hands_on_HPC_Workshop</a:t>
            </a:r>
            <a:r>
              <a:rPr lang="en-US" sz="1600" dirty="0"/>
              <a:t>/tree/master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D3B2-C176-0FA2-1903-624C5718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11148F1-1088-186B-44DA-2CD0F6C5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/>
              <a:t>SciKit</a:t>
            </a:r>
            <a:r>
              <a:rPr lang="en-US" sz="2400" b="1" dirty="0"/>
              <a:t> Learn with </a:t>
            </a:r>
            <a:r>
              <a:rPr lang="en-US" sz="2400" b="1" dirty="0" err="1"/>
              <a:t>Dask</a:t>
            </a:r>
            <a:r>
              <a:rPr lang="en-US" sz="2400" b="1" dirty="0"/>
              <a:t> and Intel Extension</a:t>
            </a:r>
            <a:br>
              <a:rPr lang="en-US" b="1" dirty="0"/>
            </a:b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14035-C959-89CF-D2A6-9C5D09493C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Enabling GPU Support in Scikit-learn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8FD4B0-7A2C-DC16-B2E6-1A89E73CF1A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31925"/>
            <a:ext cx="8229600" cy="3273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RAPIDS (</a:t>
            </a:r>
            <a:r>
              <a:rPr lang="en-US" dirty="0" err="1"/>
              <a:t>Dask</a:t>
            </a:r>
            <a:r>
              <a:rPr lang="en-US" dirty="0"/>
              <a:t>) </a:t>
            </a:r>
            <a:r>
              <a:rPr lang="en-US" dirty="0" err="1"/>
              <a:t>cuML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Many libraries in RAPIDS can leverage </a:t>
            </a:r>
            <a:r>
              <a:rPr lang="en-US" sz="1600" dirty="0" err="1"/>
              <a:t>Dask</a:t>
            </a:r>
            <a:r>
              <a:rPr lang="en-US" sz="1600" dirty="0"/>
              <a:t> to scale out computation to multiple GPUs and multiple nodes.</a:t>
            </a:r>
          </a:p>
          <a:p>
            <a:pPr marL="0" indent="0">
              <a:buNone/>
            </a:pPr>
            <a:r>
              <a:rPr lang="en-US" sz="1600" i="1" dirty="0"/>
              <a:t>RAPIDS APIs</a:t>
            </a:r>
          </a:p>
          <a:p>
            <a:r>
              <a:rPr lang="en-US" sz="1600" dirty="0" err="1"/>
              <a:t>cuDF</a:t>
            </a:r>
            <a:endParaRPr lang="en-US" sz="1600" dirty="0"/>
          </a:p>
          <a:p>
            <a:r>
              <a:rPr lang="en-US" sz="1600" dirty="0" err="1"/>
              <a:t>Dask-cuDF</a:t>
            </a:r>
            <a:endParaRPr lang="en-US" sz="1600" dirty="0"/>
          </a:p>
          <a:p>
            <a:r>
              <a:rPr lang="en-US" sz="1600" dirty="0" err="1"/>
              <a:t>cuML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2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7535</TotalTime>
  <Words>386</Words>
  <Application>Microsoft Macintosh PowerPoint</Application>
  <PresentationFormat>On-screen Show (16:9)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System Font Regular</vt:lpstr>
      <vt:lpstr>Times New Roman</vt:lpstr>
      <vt:lpstr>Wingdings</vt:lpstr>
      <vt:lpstr>Office Theme</vt:lpstr>
      <vt:lpstr>SciKit-Learn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SciKit Learn with Dask and Intel Extension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Soroko, Sonya</dc:creator>
  <cp:lastModifiedBy>Okafor, Nwamaka</cp:lastModifiedBy>
  <cp:revision>25</cp:revision>
  <dcterms:created xsi:type="dcterms:W3CDTF">2024-02-05T17:42:20Z</dcterms:created>
  <dcterms:modified xsi:type="dcterms:W3CDTF">2024-10-18T10:14:21Z</dcterms:modified>
</cp:coreProperties>
</file>